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89" r:id="rId4"/>
    <p:sldId id="271" r:id="rId5"/>
    <p:sldId id="272" r:id="rId6"/>
    <p:sldId id="265" r:id="rId7"/>
    <p:sldId id="279" r:id="rId8"/>
    <p:sldId id="282" r:id="rId9"/>
    <p:sldId id="260" r:id="rId10"/>
    <p:sldId id="268" r:id="rId11"/>
    <p:sldId id="275" r:id="rId12"/>
    <p:sldId id="281" r:id="rId13"/>
    <p:sldId id="258" r:id="rId14"/>
    <p:sldId id="288" r:id="rId15"/>
    <p:sldId id="286" r:id="rId16"/>
    <p:sldId id="287" r:id="rId17"/>
    <p:sldId id="277" r:id="rId18"/>
    <p:sldId id="274" r:id="rId19"/>
    <p:sldId id="284" r:id="rId20"/>
    <p:sldId id="285" r:id="rId21"/>
    <p:sldId id="270" r:id="rId22"/>
    <p:sldId id="278" r:id="rId23"/>
    <p:sldId id="276" r:id="rId24"/>
    <p:sldId id="269" r:id="rId25"/>
    <p:sldId id="263" r:id="rId26"/>
    <p:sldId id="26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6281"/>
  </p:normalViewPr>
  <p:slideViewPr>
    <p:cSldViewPr snapToGrid="0" snapToObjects="1">
      <p:cViewPr varScale="1">
        <p:scale>
          <a:sx n="90" d="100"/>
          <a:sy n="90" d="100"/>
        </p:scale>
        <p:origin x="23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slow">
    <p:push dir="u"/>
  </p:transition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www.skyscanner.es/restricciones-de-viaj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jpeg"/><Relationship Id="rId7" Type="http://schemas.openxmlformats.org/officeDocument/2006/relationships/image" Target="../media/image35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9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jpeg"/><Relationship Id="rId7" Type="http://schemas.openxmlformats.org/officeDocument/2006/relationships/image" Target="../media/image1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50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ewgrounds.com/art/view/wappa/lupin-run-test" TargetMode="External"/><Relationship Id="rId5" Type="http://schemas.openxmlformats.org/officeDocument/2006/relationships/image" Target="../media/image52.gif"/><Relationship Id="rId4" Type="http://schemas.openxmlformats.org/officeDocument/2006/relationships/image" Target="../media/image5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20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v/2z0pgf9j49l2v2zbdkwxh3sr0000gn/T/com.microsoft.Word/WebArchiveCopyPasteTempFiles/1573845931413%3fe=2159024400&amp;v=beta&amp;t=2--jFT_eW4WjAs05BXZ81snbjrvPozaF_oiIoIw8j98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999B-B457-C745-A6E6-EBACFFA9FE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5379" y="1471508"/>
            <a:ext cx="9448800" cy="1825096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200" b="1" dirty="0"/>
              <a:t>Huida del talento </a:t>
            </a:r>
            <a:br>
              <a:rPr lang="es-ES" sz="4200" b="1" dirty="0"/>
            </a:br>
            <a:r>
              <a:rPr lang="es-ES" sz="4200" b="1" dirty="0"/>
              <a:t>y falta de Personal, </a:t>
            </a:r>
            <a:br>
              <a:rPr lang="en-ES" sz="4200" dirty="0"/>
            </a:br>
            <a:r>
              <a:rPr lang="en-US" sz="4200" b="1" dirty="0" err="1"/>
              <a:t>en</a:t>
            </a:r>
            <a:r>
              <a:rPr lang="en-US" sz="4200" b="1" dirty="0"/>
              <a:t> EL Sector </a:t>
            </a:r>
            <a:r>
              <a:rPr lang="en-US" sz="4200" b="1" dirty="0" err="1"/>
              <a:t>hostelero</a:t>
            </a:r>
            <a:br>
              <a:rPr lang="en-US" sz="4200" b="1" dirty="0"/>
            </a:br>
            <a:r>
              <a:rPr lang="en-US" sz="4200" b="1" dirty="0"/>
              <a:t> post-COVID</a:t>
            </a:r>
            <a:endParaRPr lang="en-E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7DADF-129E-FD45-861C-74F117DD0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018" y="6353339"/>
            <a:ext cx="3405186" cy="685800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b="1" dirty="0" err="1"/>
              <a:t>Lic</a:t>
            </a:r>
            <a:r>
              <a:rPr lang="en-US" b="1" dirty="0"/>
              <a:t>. Jennifer Sánchez </a:t>
            </a:r>
            <a:r>
              <a:rPr lang="en-US" b="1" dirty="0" err="1"/>
              <a:t>Richart</a:t>
            </a:r>
            <a:br>
              <a:rPr lang="en-ES" b="1" dirty="0"/>
            </a:br>
            <a:r>
              <a:rPr lang="en-US" b="1" i="1" dirty="0"/>
              <a:t>Bootcamp Data Science</a:t>
            </a:r>
            <a:endParaRPr lang="en-ES" b="1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5929041-F333-EC42-884B-8BD147612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4435" y="4960882"/>
            <a:ext cx="606653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ES"/>
          </a:p>
        </p:txBody>
      </p:sp>
      <p:pic>
        <p:nvPicPr>
          <p:cNvPr id="1025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3C3128FA-D27F-6840-BC4A-338CC8B17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9684435" y="4960883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13772F-5565-1D4B-9CCF-8B8E0DC149FD}"/>
              </a:ext>
            </a:extLst>
          </p:cNvPr>
          <p:cNvSpPr txBox="1"/>
          <p:nvPr/>
        </p:nvSpPr>
        <p:spPr>
          <a:xfrm>
            <a:off x="4929184" y="3244334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Caso de Estudio: Madrid</a:t>
            </a:r>
          </a:p>
        </p:txBody>
      </p:sp>
    </p:spTree>
    <p:extLst>
      <p:ext uri="{BB962C8B-B14F-4D97-AF65-F5344CB8AC3E}">
        <p14:creationId xmlns:p14="http://schemas.microsoft.com/office/powerpoint/2010/main" val="1275588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587" y="49999"/>
            <a:ext cx="7005637" cy="950127"/>
          </a:xfrm>
        </p:spPr>
        <p:txBody>
          <a:bodyPr>
            <a:normAutofit/>
          </a:bodyPr>
          <a:lstStyle/>
          <a:p>
            <a:r>
              <a:rPr lang="en-GB" sz="3000" dirty="0"/>
              <a:t>T</a:t>
            </a:r>
            <a:r>
              <a:rPr lang="en-ES" sz="3000" dirty="0"/>
              <a:t>uristas que vienen a madrid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FFC3B4-EE81-E845-9586-815C88116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96" y="974619"/>
            <a:ext cx="6137669" cy="58185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3F3CBD-3C61-3242-A4DD-7D9EA31A625B}"/>
              </a:ext>
            </a:extLst>
          </p:cNvPr>
          <p:cNvSpPr txBox="1"/>
          <p:nvPr/>
        </p:nvSpPr>
        <p:spPr>
          <a:xfrm>
            <a:off x="7195705" y="2486924"/>
            <a:ext cx="339387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ES" sz="2500" dirty="0"/>
              <a:t>America del Norte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ES" sz="2500" dirty="0"/>
              <a:t>Europa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ES" sz="2500" dirty="0"/>
              <a:t>Asia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6C6984-6EC1-DF4F-8A24-616115438BEA}"/>
              </a:ext>
            </a:extLst>
          </p:cNvPr>
          <p:cNvSpPr txBox="1"/>
          <p:nvPr/>
        </p:nvSpPr>
        <p:spPr>
          <a:xfrm>
            <a:off x="6392114" y="6466713"/>
            <a:ext cx="3975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200" dirty="0"/>
              <a:t>Fuente: </a:t>
            </a:r>
            <a:r>
              <a:rPr lang="en-GB" sz="1200" dirty="0"/>
              <a:t>World Tourism Organization (2020)/UNWTO</a:t>
            </a:r>
            <a:r>
              <a:rPr lang="en-E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0201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587" y="49999"/>
            <a:ext cx="7005637" cy="950127"/>
          </a:xfrm>
        </p:spPr>
        <p:txBody>
          <a:bodyPr>
            <a:normAutofit/>
          </a:bodyPr>
          <a:lstStyle/>
          <a:p>
            <a:r>
              <a:rPr lang="en-GB" sz="3000" dirty="0"/>
              <a:t>T</a:t>
            </a:r>
            <a:r>
              <a:rPr lang="en-ES" sz="3000" dirty="0"/>
              <a:t>uristas que vienen a madrid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61E1B1-B665-1946-BE7C-CF01287CF01B}"/>
              </a:ext>
            </a:extLst>
          </p:cNvPr>
          <p:cNvSpPr txBox="1"/>
          <p:nvPr/>
        </p:nvSpPr>
        <p:spPr>
          <a:xfrm>
            <a:off x="0" y="5955782"/>
            <a:ext cx="5110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200" dirty="0"/>
              <a:t>Fuente: </a:t>
            </a:r>
            <a:r>
              <a:rPr lang="en-GB" sz="1200" dirty="0">
                <a:hlinkClick r:id="rId4"/>
              </a:rPr>
              <a:t>https://www.skyscanner.es/restricciones-de-viaje</a:t>
            </a:r>
            <a:r>
              <a:rPr lang="en-GB" sz="1200" dirty="0"/>
              <a:t> 22/10/21</a:t>
            </a:r>
            <a:endParaRPr lang="en-ES" sz="1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BA7F38-F00E-6244-9152-FED0AE8E3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3398"/>
            <a:ext cx="6517024" cy="46061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749EF3-AD04-F745-8239-41AAF750C17C}"/>
              </a:ext>
            </a:extLst>
          </p:cNvPr>
          <p:cNvSpPr txBox="1"/>
          <p:nvPr/>
        </p:nvSpPr>
        <p:spPr>
          <a:xfrm>
            <a:off x="566969" y="938491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dirty="0"/>
              <a:t>Restricciones de viaje por COVID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77C4C-8407-7941-B815-0CC8DA16C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3993" y="1307823"/>
            <a:ext cx="3873500" cy="292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38BB74-A363-F740-A1A6-CD335B8FE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0794" y="4536520"/>
            <a:ext cx="1850457" cy="698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DC89F7-61C4-1E47-8ADC-DF0C4DC20067}"/>
              </a:ext>
            </a:extLst>
          </p:cNvPr>
          <p:cNvSpPr txBox="1"/>
          <p:nvPr/>
        </p:nvSpPr>
        <p:spPr>
          <a:xfrm>
            <a:off x="7372300" y="5365511"/>
            <a:ext cx="3866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dirty="0"/>
              <a:t>Paises con altos indices de casos</a:t>
            </a:r>
          </a:p>
          <a:p>
            <a:pPr algn="ctr"/>
            <a:r>
              <a:rPr lang="en-ES" dirty="0"/>
              <a:t> y restricciones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1D4755-AB80-724A-976E-9539438FE7A9}"/>
              </a:ext>
            </a:extLst>
          </p:cNvPr>
          <p:cNvSpPr txBox="1"/>
          <p:nvPr/>
        </p:nvSpPr>
        <p:spPr>
          <a:xfrm>
            <a:off x="6057895" y="634365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PCR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78EC6-59CB-7640-ADF6-62BB3758F8C8}"/>
              </a:ext>
            </a:extLst>
          </p:cNvPr>
          <p:cNvSpPr txBox="1"/>
          <p:nvPr/>
        </p:nvSpPr>
        <p:spPr>
          <a:xfrm>
            <a:off x="7322114" y="6343650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Cuarentena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5CE12-6750-1E47-BE11-CF7226A156AA}"/>
              </a:ext>
            </a:extLst>
          </p:cNvPr>
          <p:cNvSpPr txBox="1"/>
          <p:nvPr/>
        </p:nvSpPr>
        <p:spPr>
          <a:xfrm>
            <a:off x="-585788" y="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650273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10" grpId="0"/>
      <p:bldP spid="11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131" y="211560"/>
            <a:ext cx="7777169" cy="1100139"/>
          </a:xfrm>
        </p:spPr>
        <p:txBody>
          <a:bodyPr>
            <a:normAutofit/>
          </a:bodyPr>
          <a:lstStyle/>
          <a:p>
            <a:r>
              <a:rPr lang="en-ES" sz="3000" dirty="0"/>
              <a:t>Situacion de los hoteles en madrid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7D2635-83B6-7443-9E36-2B70F5111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52" y="3793406"/>
            <a:ext cx="5939023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293344-359A-DF42-9E0E-34F66A897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57915"/>
            <a:ext cx="5853056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57594E-A536-A342-B1C8-EB9898071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552" y="1457915"/>
            <a:ext cx="5939024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99BDCA-7420-2F44-9E6B-2BBF91841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668" y="3793406"/>
            <a:ext cx="5853056" cy="23354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38" name="Frame 37">
            <a:extLst>
              <a:ext uri="{FF2B5EF4-FFF2-40B4-BE49-F238E27FC236}">
                <a16:creationId xmlns:a16="http://schemas.microsoft.com/office/drawing/2014/main" id="{C0CFC24A-CF51-DE42-B25D-CDD18E4F1CE5}"/>
              </a:ext>
            </a:extLst>
          </p:cNvPr>
          <p:cNvSpPr/>
          <p:nvPr/>
        </p:nvSpPr>
        <p:spPr>
          <a:xfrm flipV="1">
            <a:off x="11263258" y="2951839"/>
            <a:ext cx="685798" cy="551519"/>
          </a:xfrm>
          <a:prstGeom prst="frame">
            <a:avLst>
              <a:gd name="adj1" fmla="val 2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6F4E00D-86AF-FA49-81E6-896BFC5706A1}"/>
              </a:ext>
            </a:extLst>
          </p:cNvPr>
          <p:cNvSpPr/>
          <p:nvPr/>
        </p:nvSpPr>
        <p:spPr>
          <a:xfrm flipV="1">
            <a:off x="11263258" y="4848566"/>
            <a:ext cx="685798" cy="551519"/>
          </a:xfrm>
          <a:prstGeom prst="frame">
            <a:avLst>
              <a:gd name="adj1" fmla="val 2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8EAE1BDD-5FD6-5F46-880B-068030CAF9E6}"/>
              </a:ext>
            </a:extLst>
          </p:cNvPr>
          <p:cNvSpPr/>
          <p:nvPr/>
        </p:nvSpPr>
        <p:spPr>
          <a:xfrm flipV="1">
            <a:off x="5410202" y="2788834"/>
            <a:ext cx="685798" cy="551519"/>
          </a:xfrm>
          <a:prstGeom prst="frame">
            <a:avLst>
              <a:gd name="adj1" fmla="val 2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615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356" y="298185"/>
            <a:ext cx="8610600" cy="1293028"/>
          </a:xfrm>
        </p:spPr>
        <p:txBody>
          <a:bodyPr>
            <a:normAutofit/>
          </a:bodyPr>
          <a:lstStyle/>
          <a:p>
            <a:r>
              <a:rPr lang="en-ES" dirty="0"/>
              <a:t>Altas laborales en Madrid segun sectores de hosteleria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6EB2C5-32E8-C44D-ABCB-437BCB9A0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54" y="1716510"/>
            <a:ext cx="6884602" cy="4425816"/>
          </a:xfrm>
        </p:spPr>
      </p:pic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8267DF-88E7-7A49-B869-987D1BF86851}"/>
              </a:ext>
            </a:extLst>
          </p:cNvPr>
          <p:cNvSpPr txBox="1"/>
          <p:nvPr/>
        </p:nvSpPr>
        <p:spPr>
          <a:xfrm>
            <a:off x="10118339" y="2027508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Temporada Alta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7D901-32CF-C147-BE44-310731A98327}"/>
              </a:ext>
            </a:extLst>
          </p:cNvPr>
          <p:cNvSpPr txBox="1"/>
          <p:nvPr/>
        </p:nvSpPr>
        <p:spPr>
          <a:xfrm>
            <a:off x="7198548" y="209021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Temporada Baja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91E7F7A-AB23-1B43-BEB0-465D629B84E4}"/>
              </a:ext>
            </a:extLst>
          </p:cNvPr>
          <p:cNvCxnSpPr/>
          <p:nvPr/>
        </p:nvCxnSpPr>
        <p:spPr>
          <a:xfrm flipV="1">
            <a:off x="8925428" y="1953918"/>
            <a:ext cx="1538238" cy="724711"/>
          </a:xfrm>
          <a:prstGeom prst="curvedConnector3">
            <a:avLst>
              <a:gd name="adj1" fmla="val 472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59E936-AD32-1941-B54E-4A47C66752FF}"/>
              </a:ext>
            </a:extLst>
          </p:cNvPr>
          <p:cNvSpPr txBox="1"/>
          <p:nvPr/>
        </p:nvSpPr>
        <p:spPr>
          <a:xfrm>
            <a:off x="349469" y="6511657"/>
            <a:ext cx="3374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 dirty="0"/>
              <a:t>Fuente: </a:t>
            </a:r>
            <a:r>
              <a:rPr lang="en-GB" sz="1000" dirty="0"/>
              <a:t>https://</a:t>
            </a:r>
            <a:r>
              <a:rPr lang="en-GB" sz="1000" dirty="0" err="1"/>
              <a:t>www.dataestur.es</a:t>
            </a:r>
            <a:r>
              <a:rPr lang="en-GB" sz="1000" dirty="0"/>
              <a:t>/</a:t>
            </a:r>
            <a:r>
              <a:rPr lang="en-GB" sz="1000" dirty="0" err="1"/>
              <a:t>economia</a:t>
            </a:r>
            <a:r>
              <a:rPr lang="en-GB" sz="1000" dirty="0"/>
              <a:t>/mess/</a:t>
            </a:r>
            <a:endParaRPr lang="en-ES" sz="1000" dirty="0"/>
          </a:p>
        </p:txBody>
      </p:sp>
      <p:pic>
        <p:nvPicPr>
          <p:cNvPr id="3074" name="Picture 2" descr="Ola de calor intenso en el sur de España este fin de semana - San Diego  Union-Tribune en Español">
            <a:extLst>
              <a:ext uri="{FF2B5EF4-FFF2-40B4-BE49-F238E27FC236}">
                <a16:creationId xmlns:a16="http://schemas.microsoft.com/office/drawing/2014/main" id="{85250946-3A29-CF45-9B2B-89B88AD87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568" y="2752219"/>
            <a:ext cx="3290887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Woman">
            <a:extLst>
              <a:ext uri="{FF2B5EF4-FFF2-40B4-BE49-F238E27FC236}">
                <a16:creationId xmlns:a16="http://schemas.microsoft.com/office/drawing/2014/main" id="{2B444308-4111-6346-8BAD-27099EA55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2456" y="5559542"/>
            <a:ext cx="528112" cy="528112"/>
          </a:xfrm>
          <a:prstGeom prst="rect">
            <a:avLst/>
          </a:prstGeom>
        </p:spPr>
      </p:pic>
      <p:pic>
        <p:nvPicPr>
          <p:cNvPr id="21" name="Graphic 20" descr="Woman">
            <a:extLst>
              <a:ext uri="{FF2B5EF4-FFF2-40B4-BE49-F238E27FC236}">
                <a16:creationId xmlns:a16="http://schemas.microsoft.com/office/drawing/2014/main" id="{7422BF05-15E5-3A4F-899F-8A371C447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4956" y="5559542"/>
            <a:ext cx="528112" cy="528112"/>
          </a:xfrm>
          <a:prstGeom prst="rect">
            <a:avLst/>
          </a:prstGeom>
        </p:spPr>
      </p:pic>
      <p:pic>
        <p:nvPicPr>
          <p:cNvPr id="22" name="Graphic 21" descr="Woman">
            <a:extLst>
              <a:ext uri="{FF2B5EF4-FFF2-40B4-BE49-F238E27FC236}">
                <a16:creationId xmlns:a16="http://schemas.microsoft.com/office/drawing/2014/main" id="{89E65224-72C0-CD46-B416-42E1AD71D9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57456" y="5559542"/>
            <a:ext cx="528112" cy="528112"/>
          </a:xfrm>
          <a:prstGeom prst="rect">
            <a:avLst/>
          </a:prstGeom>
        </p:spPr>
      </p:pic>
      <p:pic>
        <p:nvPicPr>
          <p:cNvPr id="23" name="Graphic 22" descr="Woman">
            <a:extLst>
              <a:ext uri="{FF2B5EF4-FFF2-40B4-BE49-F238E27FC236}">
                <a16:creationId xmlns:a16="http://schemas.microsoft.com/office/drawing/2014/main" id="{FAAA983D-7B46-C942-A01A-1CB014520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05668" y="5559542"/>
            <a:ext cx="528112" cy="528112"/>
          </a:xfrm>
          <a:prstGeom prst="rect">
            <a:avLst/>
          </a:prstGeom>
        </p:spPr>
      </p:pic>
      <p:pic>
        <p:nvPicPr>
          <p:cNvPr id="24" name="Graphic 23" descr="Woman">
            <a:extLst>
              <a:ext uri="{FF2B5EF4-FFF2-40B4-BE49-F238E27FC236}">
                <a16:creationId xmlns:a16="http://schemas.microsoft.com/office/drawing/2014/main" id="{6A4035AA-975B-1744-BD4A-0AC4E5EA7E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8502" y="5569066"/>
            <a:ext cx="528112" cy="528112"/>
          </a:xfrm>
          <a:prstGeom prst="rect">
            <a:avLst/>
          </a:prstGeom>
        </p:spPr>
      </p:pic>
      <p:pic>
        <p:nvPicPr>
          <p:cNvPr id="25" name="Graphic 24" descr="Woman">
            <a:extLst>
              <a:ext uri="{FF2B5EF4-FFF2-40B4-BE49-F238E27FC236}">
                <a16:creationId xmlns:a16="http://schemas.microsoft.com/office/drawing/2014/main" id="{A4F725FD-7E9E-5D4B-B55F-A4BF19474F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86714" y="5569066"/>
            <a:ext cx="528112" cy="528112"/>
          </a:xfrm>
          <a:prstGeom prst="rect">
            <a:avLst/>
          </a:prstGeom>
        </p:spPr>
      </p:pic>
      <p:pic>
        <p:nvPicPr>
          <p:cNvPr id="26" name="Graphic 25" descr="Woman">
            <a:extLst>
              <a:ext uri="{FF2B5EF4-FFF2-40B4-BE49-F238E27FC236}">
                <a16:creationId xmlns:a16="http://schemas.microsoft.com/office/drawing/2014/main" id="{E21D9631-EF05-7247-8AC1-7E48754355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4307" y="5554776"/>
            <a:ext cx="528112" cy="528112"/>
          </a:xfrm>
          <a:prstGeom prst="rect">
            <a:avLst/>
          </a:prstGeom>
        </p:spPr>
      </p:pic>
      <p:pic>
        <p:nvPicPr>
          <p:cNvPr id="27" name="Graphic 26" descr="Woman">
            <a:extLst>
              <a:ext uri="{FF2B5EF4-FFF2-40B4-BE49-F238E27FC236}">
                <a16:creationId xmlns:a16="http://schemas.microsoft.com/office/drawing/2014/main" id="{2B894F95-85F0-364E-8613-B2E8373D14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72519" y="5554776"/>
            <a:ext cx="528112" cy="528112"/>
          </a:xfrm>
          <a:prstGeom prst="rect">
            <a:avLst/>
          </a:prstGeom>
        </p:spPr>
      </p:pic>
      <p:pic>
        <p:nvPicPr>
          <p:cNvPr id="28" name="Graphic 27" descr="Woman">
            <a:extLst>
              <a:ext uri="{FF2B5EF4-FFF2-40B4-BE49-F238E27FC236}">
                <a16:creationId xmlns:a16="http://schemas.microsoft.com/office/drawing/2014/main" id="{6A816C8A-A43E-834E-89E6-A29E11CF3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5818" y="5554777"/>
            <a:ext cx="528112" cy="528112"/>
          </a:xfrm>
          <a:prstGeom prst="rect">
            <a:avLst/>
          </a:prstGeom>
        </p:spPr>
      </p:pic>
      <p:pic>
        <p:nvPicPr>
          <p:cNvPr id="29" name="Graphic 28" descr="Woman">
            <a:extLst>
              <a:ext uri="{FF2B5EF4-FFF2-40B4-BE49-F238E27FC236}">
                <a16:creationId xmlns:a16="http://schemas.microsoft.com/office/drawing/2014/main" id="{8A9B6FFE-8EEF-B54D-9450-A184E17E2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44030" y="5554777"/>
            <a:ext cx="528112" cy="528112"/>
          </a:xfrm>
          <a:prstGeom prst="rect">
            <a:avLst/>
          </a:prstGeom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4A1DC4CE-5010-2F44-B6B8-15A889D1CC05}"/>
              </a:ext>
            </a:extLst>
          </p:cNvPr>
          <p:cNvSpPr/>
          <p:nvPr/>
        </p:nvSpPr>
        <p:spPr>
          <a:xfrm rot="5400000">
            <a:off x="9561559" y="4903834"/>
            <a:ext cx="122249" cy="2614510"/>
          </a:xfrm>
          <a:prstGeom prst="righ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87CA86-10A9-D74E-958B-7F090724BFE6}"/>
              </a:ext>
            </a:extLst>
          </p:cNvPr>
          <p:cNvSpPr txBox="1"/>
          <p:nvPr/>
        </p:nvSpPr>
        <p:spPr>
          <a:xfrm>
            <a:off x="9323750" y="632591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Fijos</a:t>
            </a:r>
          </a:p>
        </p:txBody>
      </p:sp>
    </p:spTree>
    <p:extLst>
      <p:ext uri="{BB962C8B-B14F-4D97-AF65-F5344CB8AC3E}">
        <p14:creationId xmlns:p14="http://schemas.microsoft.com/office/powerpoint/2010/main" val="55910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0" grpId="0" animBg="1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hipótesis</a:t>
            </a:r>
            <a:r>
              <a:rPr lang="en-US" dirty="0"/>
              <a:t>  </a:t>
            </a:r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6247-0793-5A42-84E9-0B0970DB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1293028"/>
          </a:xfrm>
        </p:spPr>
        <p:txBody>
          <a:bodyPr>
            <a:noAutofit/>
          </a:bodyPr>
          <a:lstStyle/>
          <a:p>
            <a:r>
              <a:rPr lang="es-ES" sz="2500" dirty="0"/>
              <a:t>El personal contratado en Hostelería ha bajado en relación a la ocupación hotelera y al ADR, </a:t>
            </a:r>
          </a:p>
          <a:p>
            <a:r>
              <a:rPr lang="es-ES" sz="2500" dirty="0"/>
              <a:t>Y los ERTES no justifican esta bajada de empleados, </a:t>
            </a:r>
          </a:p>
          <a:p>
            <a:r>
              <a:rPr lang="es-ES" sz="2500" dirty="0"/>
              <a:t>a su vez se han incrementado el personal contratado en otros sectores.</a:t>
            </a:r>
            <a:endParaRPr lang="en-ES" sz="2500" dirty="0"/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225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131" y="211560"/>
            <a:ext cx="7777169" cy="1100139"/>
          </a:xfrm>
        </p:spPr>
        <p:txBody>
          <a:bodyPr>
            <a:normAutofit/>
          </a:bodyPr>
          <a:lstStyle/>
          <a:p>
            <a:r>
              <a:rPr lang="en-ES" sz="3000" dirty="0"/>
              <a:t>Situacion de los hoteles en madrid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293344-359A-DF42-9E0E-34F66A89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667" y="1457915"/>
            <a:ext cx="5853056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57594E-A536-A342-B1C8-EB9898071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52" y="1457915"/>
            <a:ext cx="5939024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99BDCA-7420-2F44-9E6B-2BBF91841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1668" y="3793406"/>
            <a:ext cx="5853056" cy="23354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B0CC8F-9265-2341-8817-B105A142F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78" y="3779118"/>
            <a:ext cx="5939024" cy="23525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4226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131" y="211560"/>
            <a:ext cx="7777169" cy="1100139"/>
          </a:xfrm>
        </p:spPr>
        <p:txBody>
          <a:bodyPr>
            <a:normAutofit/>
          </a:bodyPr>
          <a:lstStyle/>
          <a:p>
            <a:r>
              <a:rPr lang="en-ES" sz="3000" dirty="0"/>
              <a:t>Situacion de los hoteles en madrid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293344-359A-DF42-9E0E-34F66A89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667" y="1457915"/>
            <a:ext cx="5853056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57594E-A536-A342-B1C8-EB9898071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52" y="1457915"/>
            <a:ext cx="5939024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99BDCA-7420-2F44-9E6B-2BBF91841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1668" y="3793406"/>
            <a:ext cx="5853056" cy="23354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E37A35-D1A9-D94F-ADDF-52A7F5D7492F}"/>
              </a:ext>
            </a:extLst>
          </p:cNvPr>
          <p:cNvCxnSpPr>
            <a:cxnSpLocks/>
          </p:cNvCxnSpPr>
          <p:nvPr/>
        </p:nvCxnSpPr>
        <p:spPr>
          <a:xfrm>
            <a:off x="6472238" y="4171952"/>
            <a:ext cx="5463909" cy="0"/>
          </a:xfrm>
          <a:prstGeom prst="line">
            <a:avLst/>
          </a:prstGeom>
          <a:ln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D93F2E-D5E4-E24E-8786-3F590AEC0454}"/>
              </a:ext>
            </a:extLst>
          </p:cNvPr>
          <p:cNvCxnSpPr>
            <a:cxnSpLocks/>
          </p:cNvCxnSpPr>
          <p:nvPr/>
        </p:nvCxnSpPr>
        <p:spPr>
          <a:xfrm>
            <a:off x="6424606" y="5253042"/>
            <a:ext cx="5463909" cy="0"/>
          </a:xfrm>
          <a:prstGeom prst="line">
            <a:avLst/>
          </a:prstGeom>
          <a:ln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16D50E-2293-F246-AFAA-23A34A5E6C7A}"/>
              </a:ext>
            </a:extLst>
          </p:cNvPr>
          <p:cNvCxnSpPr>
            <a:cxnSpLocks/>
          </p:cNvCxnSpPr>
          <p:nvPr/>
        </p:nvCxnSpPr>
        <p:spPr>
          <a:xfrm>
            <a:off x="6324594" y="3195620"/>
            <a:ext cx="5563921" cy="0"/>
          </a:xfrm>
          <a:prstGeom prst="line">
            <a:avLst/>
          </a:prstGeom>
          <a:ln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7D30BF-795D-0B4C-95B7-71D518A447C8}"/>
              </a:ext>
            </a:extLst>
          </p:cNvPr>
          <p:cNvCxnSpPr>
            <a:cxnSpLocks/>
          </p:cNvCxnSpPr>
          <p:nvPr/>
        </p:nvCxnSpPr>
        <p:spPr>
          <a:xfrm>
            <a:off x="6348403" y="1876381"/>
            <a:ext cx="5563921" cy="0"/>
          </a:xfrm>
          <a:prstGeom prst="line">
            <a:avLst/>
          </a:prstGeom>
          <a:ln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B7C617D-37CF-C341-8868-D427F97B2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78" y="3779118"/>
            <a:ext cx="5939024" cy="23525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CB41C6-7325-3C46-929C-5ECB52C4D9A4}"/>
              </a:ext>
            </a:extLst>
          </p:cNvPr>
          <p:cNvCxnSpPr>
            <a:cxnSpLocks/>
          </p:cNvCxnSpPr>
          <p:nvPr/>
        </p:nvCxnSpPr>
        <p:spPr>
          <a:xfrm>
            <a:off x="466726" y="4281490"/>
            <a:ext cx="5534025" cy="0"/>
          </a:xfrm>
          <a:prstGeom prst="line">
            <a:avLst/>
          </a:prstGeom>
          <a:ln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986362-7ECF-AE4E-B998-D542812AC4CA}"/>
              </a:ext>
            </a:extLst>
          </p:cNvPr>
          <p:cNvCxnSpPr>
            <a:cxnSpLocks/>
          </p:cNvCxnSpPr>
          <p:nvPr/>
        </p:nvCxnSpPr>
        <p:spPr>
          <a:xfrm flipV="1">
            <a:off x="4514850" y="4557712"/>
            <a:ext cx="1522619" cy="257176"/>
          </a:xfrm>
          <a:prstGeom prst="line">
            <a:avLst/>
          </a:prstGeom>
          <a:ln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82C44F-8918-DB41-8915-5CF69E51F7FC}"/>
              </a:ext>
            </a:extLst>
          </p:cNvPr>
          <p:cNvCxnSpPr/>
          <p:nvPr/>
        </p:nvCxnSpPr>
        <p:spPr>
          <a:xfrm>
            <a:off x="8815388" y="1885950"/>
            <a:ext cx="0" cy="1309670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7EED78-3A0D-BD44-9BAF-E8EC0198D061}"/>
              </a:ext>
            </a:extLst>
          </p:cNvPr>
          <p:cNvCxnSpPr>
            <a:cxnSpLocks/>
          </p:cNvCxnSpPr>
          <p:nvPr/>
        </p:nvCxnSpPr>
        <p:spPr>
          <a:xfrm>
            <a:off x="8882062" y="4171952"/>
            <a:ext cx="0" cy="1081090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C4DBC0-3A95-7E46-B46B-D2E53449340A}"/>
              </a:ext>
            </a:extLst>
          </p:cNvPr>
          <p:cNvCxnSpPr>
            <a:cxnSpLocks/>
          </p:cNvCxnSpPr>
          <p:nvPr/>
        </p:nvCxnSpPr>
        <p:spPr>
          <a:xfrm>
            <a:off x="6005518" y="4281490"/>
            <a:ext cx="0" cy="276222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401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hipótesis</a:t>
            </a:r>
            <a:r>
              <a:rPr lang="en-US" dirty="0"/>
              <a:t>  </a:t>
            </a:r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6247-0793-5A42-84E9-0B0970DB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1293028"/>
          </a:xfrm>
        </p:spPr>
        <p:txBody>
          <a:bodyPr>
            <a:noAutofit/>
          </a:bodyPr>
          <a:lstStyle/>
          <a:p>
            <a:r>
              <a:rPr lang="es-ES" sz="2500" dirty="0"/>
              <a:t>El personal contratado en Hostelería ha bajado en relación a la ocupación hotelera y al ADR, </a:t>
            </a:r>
          </a:p>
          <a:p>
            <a:r>
              <a:rPr lang="es-ES" sz="2500" dirty="0"/>
              <a:t>Y los ERTES no justifican esta bajada de empleados, </a:t>
            </a:r>
          </a:p>
          <a:p>
            <a:r>
              <a:rPr lang="es-ES" sz="2500" dirty="0"/>
              <a:t>a su vez se han incrementado el personal contratado en otros sectores.</a:t>
            </a:r>
            <a:endParaRPr lang="en-ES" sz="2500" dirty="0"/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id="{3F68C7F3-74F6-FE4D-82C7-AEC52768182C}"/>
              </a:ext>
            </a:extLst>
          </p:cNvPr>
          <p:cNvSpPr/>
          <p:nvPr/>
        </p:nvSpPr>
        <p:spPr>
          <a:xfrm>
            <a:off x="414337" y="2194561"/>
            <a:ext cx="542925" cy="57806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695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312" y="0"/>
            <a:ext cx="6591300" cy="1293028"/>
          </a:xfrm>
        </p:spPr>
        <p:txBody>
          <a:bodyPr>
            <a:normAutofit/>
          </a:bodyPr>
          <a:lstStyle/>
          <a:p>
            <a:r>
              <a:rPr lang="en-GB" sz="3000" dirty="0"/>
              <a:t>E</a:t>
            </a:r>
            <a:r>
              <a:rPr lang="en-ES" sz="3000" dirty="0"/>
              <a:t>rtes y despidos durante covid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177371A7-F78B-D14D-B62E-4C25CF1BABC9}"/>
              </a:ext>
            </a:extLst>
          </p:cNvPr>
          <p:cNvSpPr/>
          <p:nvPr/>
        </p:nvSpPr>
        <p:spPr>
          <a:xfrm>
            <a:off x="3143246" y="1293028"/>
            <a:ext cx="1508308" cy="5534341"/>
          </a:xfrm>
          <a:prstGeom prst="frame">
            <a:avLst>
              <a:gd name="adj1" fmla="val 3027"/>
            </a:avLst>
          </a:prstGeom>
          <a:solidFill>
            <a:schemeClr val="bg1">
              <a:alpha val="17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86E2B8AB-DABC-A143-862B-2FA7C7A73361}"/>
              </a:ext>
            </a:extLst>
          </p:cNvPr>
          <p:cNvSpPr/>
          <p:nvPr/>
        </p:nvSpPr>
        <p:spPr>
          <a:xfrm>
            <a:off x="7486919" y="1293028"/>
            <a:ext cx="1508308" cy="5534341"/>
          </a:xfrm>
          <a:prstGeom prst="frame">
            <a:avLst>
              <a:gd name="adj1" fmla="val 3027"/>
            </a:avLst>
          </a:prstGeom>
          <a:solidFill>
            <a:schemeClr val="bg1">
              <a:alpha val="17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D34BD-D5FD-CC46-8AE6-B2C425D5B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01" y="1010357"/>
            <a:ext cx="8378814" cy="5747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B5DF60-E706-644F-AF16-A6B60B7EB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792" y="4949018"/>
            <a:ext cx="1164260" cy="1481786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24C3D731-1567-C74B-B0E7-F5BF7C6E11BE}"/>
              </a:ext>
            </a:extLst>
          </p:cNvPr>
          <p:cNvSpPr/>
          <p:nvPr/>
        </p:nvSpPr>
        <p:spPr>
          <a:xfrm>
            <a:off x="3297031" y="1379295"/>
            <a:ext cx="1560366" cy="5378667"/>
          </a:xfrm>
          <a:prstGeom prst="frame">
            <a:avLst>
              <a:gd name="adj1" fmla="val 3027"/>
            </a:avLst>
          </a:prstGeom>
          <a:solidFill>
            <a:schemeClr val="bg1">
              <a:alpha val="17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0422FAB7-04F0-0140-B32B-0B3AEA4A4632}"/>
              </a:ext>
            </a:extLst>
          </p:cNvPr>
          <p:cNvSpPr/>
          <p:nvPr/>
        </p:nvSpPr>
        <p:spPr>
          <a:xfrm>
            <a:off x="7577021" y="1390002"/>
            <a:ext cx="1541494" cy="5374087"/>
          </a:xfrm>
          <a:prstGeom prst="frame">
            <a:avLst>
              <a:gd name="adj1" fmla="val 3027"/>
            </a:avLst>
          </a:prstGeom>
          <a:solidFill>
            <a:schemeClr val="bg1">
              <a:alpha val="17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F95FFD-472C-8A4E-86D8-05D46DCFB063}"/>
              </a:ext>
            </a:extLst>
          </p:cNvPr>
          <p:cNvSpPr txBox="1"/>
          <p:nvPr/>
        </p:nvSpPr>
        <p:spPr>
          <a:xfrm>
            <a:off x="9134172" y="6450159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dirty="0"/>
              <a:t>Fuente: 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02B5F-944A-4147-87B8-36F255864C99}"/>
              </a:ext>
            </a:extLst>
          </p:cNvPr>
          <p:cNvSpPr txBox="1"/>
          <p:nvPr/>
        </p:nvSpPr>
        <p:spPr>
          <a:xfrm>
            <a:off x="9559847" y="1214723"/>
            <a:ext cx="24035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Despedir</a:t>
            </a:r>
            <a:r>
              <a:rPr lang="en-GB" dirty="0"/>
              <a:t> </a:t>
            </a:r>
            <a:r>
              <a:rPr lang="en-GB" dirty="0" err="1"/>
              <a:t>trabajadores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Suspender </a:t>
            </a:r>
            <a:r>
              <a:rPr lang="en-GB" dirty="0" err="1"/>
              <a:t>contratos</a:t>
            </a:r>
            <a:r>
              <a:rPr lang="en-GB" dirty="0"/>
              <a:t> de </a:t>
            </a:r>
            <a:r>
              <a:rPr lang="en-GB" dirty="0" err="1"/>
              <a:t>trabajo</a:t>
            </a: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Reducir</a:t>
            </a:r>
            <a:r>
              <a:rPr lang="en-GB" dirty="0"/>
              <a:t> </a:t>
            </a:r>
            <a:r>
              <a:rPr lang="en-GB" dirty="0" err="1"/>
              <a:t>jornadas</a:t>
            </a:r>
            <a:r>
              <a:rPr lang="en-GB" dirty="0"/>
              <a:t> de </a:t>
            </a:r>
            <a:r>
              <a:rPr lang="en-GB" dirty="0" err="1"/>
              <a:t>manera</a:t>
            </a:r>
            <a:r>
              <a:rPr lang="en-GB" dirty="0"/>
              <a:t> temporal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875411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131" y="211560"/>
            <a:ext cx="7777169" cy="1100139"/>
          </a:xfrm>
        </p:spPr>
        <p:txBody>
          <a:bodyPr>
            <a:normAutofit/>
          </a:bodyPr>
          <a:lstStyle/>
          <a:p>
            <a:r>
              <a:rPr lang="en-ES" sz="3000" dirty="0"/>
              <a:t>Situacion de los hoteles en madrid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7D2635-83B6-7443-9E36-2B70F5111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52" y="3793406"/>
            <a:ext cx="5939023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293344-359A-DF42-9E0E-34F66A897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667" y="1457915"/>
            <a:ext cx="5853056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57594E-A536-A342-B1C8-EB9898071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552" y="1457915"/>
            <a:ext cx="5939024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99BDCA-7420-2F44-9E6B-2BBF91841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668" y="3793406"/>
            <a:ext cx="5853056" cy="23354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B34C9AE4-1EFC-C34E-926E-D3539802FFBD}"/>
              </a:ext>
            </a:extLst>
          </p:cNvPr>
          <p:cNvSpPr/>
          <p:nvPr/>
        </p:nvSpPr>
        <p:spPr>
          <a:xfrm>
            <a:off x="1278840" y="5643564"/>
            <a:ext cx="2457450" cy="300038"/>
          </a:xfrm>
          <a:prstGeom prst="frame">
            <a:avLst>
              <a:gd name="adj1" fmla="val 2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818A0E9E-550A-AA4B-A686-67F5FD2A23B5}"/>
              </a:ext>
            </a:extLst>
          </p:cNvPr>
          <p:cNvSpPr/>
          <p:nvPr/>
        </p:nvSpPr>
        <p:spPr>
          <a:xfrm>
            <a:off x="5000624" y="5664772"/>
            <a:ext cx="1302653" cy="278830"/>
          </a:xfrm>
          <a:prstGeom prst="frame">
            <a:avLst>
              <a:gd name="adj1" fmla="val 2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22154-9055-EF41-9A91-EFEED6CB92F7}"/>
              </a:ext>
            </a:extLst>
          </p:cNvPr>
          <p:cNvSpPr txBox="1"/>
          <p:nvPr/>
        </p:nvSpPr>
        <p:spPr>
          <a:xfrm>
            <a:off x="1253782" y="5006638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1"/>
                </a:solidFill>
              </a:rPr>
              <a:t>ERTEs por Fuerza Mayor</a:t>
            </a:r>
          </a:p>
        </p:txBody>
      </p:sp>
    </p:spTree>
    <p:extLst>
      <p:ext uri="{BB962C8B-B14F-4D97-AF65-F5344CB8AC3E}">
        <p14:creationId xmlns:p14="http://schemas.microsoft.com/office/powerpoint/2010/main" val="2462642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327" y="252415"/>
            <a:ext cx="5038723" cy="1293028"/>
          </a:xfrm>
        </p:spPr>
        <p:txBody>
          <a:bodyPr/>
          <a:lstStyle/>
          <a:p>
            <a:r>
              <a:rPr lang="en-GB" dirty="0"/>
              <a:t>R</a:t>
            </a:r>
            <a:r>
              <a:rPr lang="en-ES" dirty="0"/>
              <a:t>ealidad latente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B623BF-F606-BC4C-90B1-0E0AC40C4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" y="1475620"/>
            <a:ext cx="5657850" cy="1470336"/>
          </a:xfrm>
          <a:prstGeom prst="rect">
            <a:avLst/>
          </a:prstGeom>
          <a:effectLst>
            <a:glow rad="127000">
              <a:schemeClr val="accent5">
                <a:lumMod val="40000"/>
                <a:lumOff val="60000"/>
              </a:schemeClr>
            </a:glo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44985D-1F05-CB44-BF58-0F62DFBB0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25" y="2334691"/>
            <a:ext cx="5200650" cy="1493968"/>
          </a:xfrm>
          <a:prstGeom prst="rect">
            <a:avLst/>
          </a:prstGeom>
          <a:effectLst>
            <a:glow rad="127000">
              <a:schemeClr val="accent4"/>
            </a:glo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BDB3CF-BDD9-B74A-945F-55B5FA30B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" y="3628628"/>
            <a:ext cx="6421438" cy="1635793"/>
          </a:xfrm>
          <a:prstGeom prst="rect">
            <a:avLst/>
          </a:prstGeom>
          <a:effectLst>
            <a:glow rad="127000">
              <a:schemeClr val="accent2">
                <a:lumMod val="40000"/>
                <a:lumOff val="60000"/>
              </a:schemeClr>
            </a:glo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21B546-5502-1944-8B25-44F0DD6BB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2968" y="4775147"/>
            <a:ext cx="6466082" cy="1938469"/>
          </a:xfrm>
          <a:prstGeom prst="rect">
            <a:avLst/>
          </a:prstGeom>
          <a:effectLst>
            <a:glow rad="127000">
              <a:schemeClr val="accent2"/>
            </a:glo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F20AE6-5CFF-A64F-B33F-F771C8E534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632" y="3303950"/>
            <a:ext cx="4830568" cy="1496650"/>
          </a:xfrm>
          <a:prstGeom prst="rect">
            <a:avLst/>
          </a:prstGeom>
          <a:effectLst>
            <a:glow rad="127000">
              <a:schemeClr val="accent3"/>
            </a:glo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322741-91A9-0449-90DE-7F27A41C5E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696" y="4977404"/>
            <a:ext cx="3949753" cy="1664772"/>
          </a:xfrm>
          <a:prstGeom prst="rect">
            <a:avLst/>
          </a:prstGeom>
          <a:effectLst>
            <a:glow rad="127000">
              <a:schemeClr val="accent6"/>
            </a:glo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D29615-6D0D-2749-9EA8-BF9F2BD9B9E3}"/>
              </a:ext>
            </a:extLst>
          </p:cNvPr>
          <p:cNvSpPr txBox="1"/>
          <p:nvPr/>
        </p:nvSpPr>
        <p:spPr>
          <a:xfrm>
            <a:off x="8558213" y="12909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2020-2021</a:t>
            </a:r>
          </a:p>
        </p:txBody>
      </p:sp>
    </p:spTree>
    <p:extLst>
      <p:ext uri="{BB962C8B-B14F-4D97-AF65-F5344CB8AC3E}">
        <p14:creationId xmlns:p14="http://schemas.microsoft.com/office/powerpoint/2010/main" val="593827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hipótesis</a:t>
            </a:r>
            <a:r>
              <a:rPr lang="en-US" dirty="0"/>
              <a:t>  </a:t>
            </a:r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6247-0793-5A42-84E9-0B0970DB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1293028"/>
          </a:xfrm>
        </p:spPr>
        <p:txBody>
          <a:bodyPr>
            <a:noAutofit/>
          </a:bodyPr>
          <a:lstStyle/>
          <a:p>
            <a:r>
              <a:rPr lang="es-ES" sz="2500" dirty="0"/>
              <a:t>El personal contratado en Hostelería ha bajado en relación a la ocupación hotelera y al ADR, </a:t>
            </a:r>
          </a:p>
          <a:p>
            <a:r>
              <a:rPr lang="es-ES" sz="2500" dirty="0"/>
              <a:t>Y los ERTES no justifican esta bajada de empleados, </a:t>
            </a:r>
          </a:p>
          <a:p>
            <a:r>
              <a:rPr lang="es-ES" sz="2500" dirty="0"/>
              <a:t>a su vez se han incrementado el personal contratado en otros sectores.</a:t>
            </a:r>
            <a:endParaRPr lang="en-ES" sz="2500" dirty="0"/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id="{3F68C7F3-74F6-FE4D-82C7-AEC52768182C}"/>
              </a:ext>
            </a:extLst>
          </p:cNvPr>
          <p:cNvSpPr/>
          <p:nvPr/>
        </p:nvSpPr>
        <p:spPr>
          <a:xfrm>
            <a:off x="414337" y="2194561"/>
            <a:ext cx="542925" cy="57806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pic>
        <p:nvPicPr>
          <p:cNvPr id="31746" name="Picture 2" descr="Check mark icon. Check icon vector. Check list button icon vector de Stock  | Adobe Stock">
            <a:extLst>
              <a:ext uri="{FF2B5EF4-FFF2-40B4-BE49-F238E27FC236}">
                <a16:creationId xmlns:a16="http://schemas.microsoft.com/office/drawing/2014/main" id="{76F7B363-8A82-184E-98E4-7F1B288CB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56" y="2952922"/>
            <a:ext cx="580382" cy="57806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82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6247-0793-5A42-84E9-0B0970DB8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ES" dirty="0"/>
              <a:t>rafico de calor / Correlacion por anos 2019-2020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106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hipótesis</a:t>
            </a:r>
            <a:r>
              <a:rPr lang="en-US" dirty="0"/>
              <a:t>  </a:t>
            </a:r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6247-0793-5A42-84E9-0B0970DB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1293028"/>
          </a:xfrm>
        </p:spPr>
        <p:txBody>
          <a:bodyPr>
            <a:noAutofit/>
          </a:bodyPr>
          <a:lstStyle/>
          <a:p>
            <a:r>
              <a:rPr lang="es-ES" sz="2500" dirty="0"/>
              <a:t>El personal contratado en Hostelería ha bajado en relación a la ocupación hotelera y al ADR, </a:t>
            </a:r>
          </a:p>
          <a:p>
            <a:r>
              <a:rPr lang="es-ES" sz="2500" dirty="0"/>
              <a:t>y los ERTES no justifican esta bajada de empleados, </a:t>
            </a:r>
          </a:p>
          <a:p>
            <a:r>
              <a:rPr lang="es-ES" sz="2500" dirty="0"/>
              <a:t>a su vez se han incrementado el personal contratado en otros sectores.</a:t>
            </a:r>
            <a:endParaRPr lang="en-ES" sz="2500" dirty="0"/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id="{3F68C7F3-74F6-FE4D-82C7-AEC52768182C}"/>
              </a:ext>
            </a:extLst>
          </p:cNvPr>
          <p:cNvSpPr/>
          <p:nvPr/>
        </p:nvSpPr>
        <p:spPr>
          <a:xfrm>
            <a:off x="414337" y="2194561"/>
            <a:ext cx="542925" cy="57806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pic>
        <p:nvPicPr>
          <p:cNvPr id="7" name="Graphic 6" descr="Hourglass">
            <a:extLst>
              <a:ext uri="{FF2B5EF4-FFF2-40B4-BE49-F238E27FC236}">
                <a16:creationId xmlns:a16="http://schemas.microsoft.com/office/drawing/2014/main" id="{0E218676-FB14-F74F-8E73-F07245241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21" y="3601890"/>
            <a:ext cx="728663" cy="728663"/>
          </a:xfrm>
          <a:prstGeom prst="rect">
            <a:avLst/>
          </a:prstGeom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A2F60E31-D6C2-E048-AA99-B3D28D4A09C1}"/>
              </a:ext>
            </a:extLst>
          </p:cNvPr>
          <p:cNvSpPr/>
          <p:nvPr/>
        </p:nvSpPr>
        <p:spPr>
          <a:xfrm>
            <a:off x="407189" y="2938949"/>
            <a:ext cx="542925" cy="578068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  <p:pic>
        <p:nvPicPr>
          <p:cNvPr id="9" name="Picture 2" descr="Check mark icon. Check icon vector. Check list button icon vector de Stock  | Adobe Stock">
            <a:extLst>
              <a:ext uri="{FF2B5EF4-FFF2-40B4-BE49-F238E27FC236}">
                <a16:creationId xmlns:a16="http://schemas.microsoft.com/office/drawing/2014/main" id="{6E5FDD6B-DF10-4347-85BB-548D70C89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44" y="2938634"/>
            <a:ext cx="580382" cy="57806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635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1FD3A7-1927-8340-9C10-2A8DAD889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6314" y="1368156"/>
            <a:ext cx="5575732" cy="862469"/>
          </a:xfrm>
        </p:spPr>
        <p:txBody>
          <a:bodyPr>
            <a:normAutofit fontScale="90000"/>
          </a:bodyPr>
          <a:lstStyle/>
          <a:p>
            <a:r>
              <a:rPr lang="en-ES" sz="3500" dirty="0"/>
              <a:t>Porque se iria </a:t>
            </a:r>
            <a:br>
              <a:rPr lang="en-ES" sz="3500" dirty="0"/>
            </a:br>
            <a:r>
              <a:rPr lang="en-ES" sz="3500" dirty="0"/>
              <a:t>SOFIA?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FA3D8-0787-2B44-A79D-DBB98E39F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9446"/>
          <a:stretch/>
        </p:blipFill>
        <p:spPr>
          <a:xfrm>
            <a:off x="4299418" y="457202"/>
            <a:ext cx="7817544" cy="62865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C11E9AD9-A1B1-0C4C-B285-39911FAF3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Trophy">
            <a:extLst>
              <a:ext uri="{FF2B5EF4-FFF2-40B4-BE49-F238E27FC236}">
                <a16:creationId xmlns:a16="http://schemas.microsoft.com/office/drawing/2014/main" id="{6669F50A-654C-0545-B038-BC1BD73F7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8448" y="2623527"/>
            <a:ext cx="1071563" cy="1071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356140-C0B2-D34F-B4AB-199B6D228DB0}"/>
              </a:ext>
            </a:extLst>
          </p:cNvPr>
          <p:cNvSpPr txBox="1"/>
          <p:nvPr/>
        </p:nvSpPr>
        <p:spPr>
          <a:xfrm>
            <a:off x="203630" y="3695090"/>
            <a:ext cx="3576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400" dirty="0"/>
              <a:t>Hosteleria</a:t>
            </a:r>
          </a:p>
          <a:p>
            <a:pPr algn="ctr"/>
            <a:r>
              <a:rPr lang="en-GB" sz="2400" dirty="0"/>
              <a:t>P</a:t>
            </a:r>
            <a:r>
              <a:rPr lang="en-ES" sz="2400" dirty="0"/>
              <a:t>eor Salario promedio </a:t>
            </a:r>
          </a:p>
          <a:p>
            <a:pPr algn="ctr"/>
            <a:r>
              <a:rPr lang="en-ES" sz="2400" dirty="0"/>
              <a:t>de todos los Sectores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FC999-8DC5-654F-97B9-DA07808FCDC6}"/>
              </a:ext>
            </a:extLst>
          </p:cNvPr>
          <p:cNvSpPr txBox="1"/>
          <p:nvPr/>
        </p:nvSpPr>
        <p:spPr>
          <a:xfrm>
            <a:off x="2171959" y="6083143"/>
            <a:ext cx="18934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 dirty="0"/>
              <a:t>Fuente: </a:t>
            </a:r>
            <a:r>
              <a:rPr lang="en-GB" sz="1000" dirty="0"/>
              <a:t>INE. </a:t>
            </a:r>
            <a:r>
              <a:rPr lang="en-GB" sz="1000" dirty="0" err="1"/>
              <a:t>Datos</a:t>
            </a:r>
            <a:r>
              <a:rPr lang="en-GB" sz="1000" dirty="0"/>
              <a:t> del 2017 </a:t>
            </a:r>
            <a:endParaRPr lang="en-ES" sz="1000" dirty="0"/>
          </a:p>
        </p:txBody>
      </p:sp>
      <p:pic>
        <p:nvPicPr>
          <p:cNvPr id="14" name="Graphic 13" descr="Euro">
            <a:extLst>
              <a:ext uri="{FF2B5EF4-FFF2-40B4-BE49-F238E27FC236}">
                <a16:creationId xmlns:a16="http://schemas.microsoft.com/office/drawing/2014/main" id="{77B1280F-8A25-C644-BAFD-D8E9A3C1F3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99700" y="2761675"/>
            <a:ext cx="369057" cy="36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28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3566" y="1091751"/>
            <a:ext cx="6702425" cy="862469"/>
          </a:xfrm>
        </p:spPr>
        <p:txBody>
          <a:bodyPr>
            <a:normAutofit/>
          </a:bodyPr>
          <a:lstStyle/>
          <a:p>
            <a:r>
              <a:rPr lang="en-ES" sz="3500" dirty="0"/>
              <a:t>A donde ha ido Sofia?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689FB2-26BF-EA41-98D0-B078125FE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701" y="899303"/>
            <a:ext cx="6005512" cy="5639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B53C80-6932-774C-8FEB-5F5671C2B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2721" y="5987029"/>
            <a:ext cx="1771650" cy="5522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E7C5BB-C9A3-604E-AC5E-4F9F7C6B1CBF}"/>
              </a:ext>
            </a:extLst>
          </p:cNvPr>
          <p:cNvSpPr txBox="1"/>
          <p:nvPr/>
        </p:nvSpPr>
        <p:spPr>
          <a:xfrm>
            <a:off x="8633677" y="475339"/>
            <a:ext cx="3078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dirty="0"/>
              <a:t>Afectados segun areas</a:t>
            </a:r>
            <a:endParaRPr lang="en-E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F1F25-F21B-824B-A14F-C77609AF20C2}"/>
              </a:ext>
            </a:extLst>
          </p:cNvPr>
          <p:cNvSpPr txBox="1"/>
          <p:nvPr/>
        </p:nvSpPr>
        <p:spPr>
          <a:xfrm>
            <a:off x="388947" y="2168258"/>
            <a:ext cx="3650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Tiene </a:t>
            </a:r>
            <a:r>
              <a:rPr lang="es-ES" dirty="0"/>
              <a:t>formación académica    </a:t>
            </a:r>
            <a:endParaRPr lang="en-ES" dirty="0"/>
          </a:p>
          <a:p>
            <a:endParaRPr lang="en-E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23A66-E672-564B-8DD3-ADD65B097891}"/>
              </a:ext>
            </a:extLst>
          </p:cNvPr>
          <p:cNvSpPr txBox="1"/>
          <p:nvPr/>
        </p:nvSpPr>
        <p:spPr>
          <a:xfrm>
            <a:off x="1142999" y="3007778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Habla Ingles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F0EA6-985F-FB42-ADA1-C9A603A1DDB7}"/>
              </a:ext>
            </a:extLst>
          </p:cNvPr>
          <p:cNvSpPr txBox="1"/>
          <p:nvPr/>
        </p:nvSpPr>
        <p:spPr>
          <a:xfrm>
            <a:off x="302377" y="4380885"/>
            <a:ext cx="467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Maneja sistemas informaticos dia a dia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7D9276-DA71-7749-B206-B30FFCF7A7EA}"/>
              </a:ext>
            </a:extLst>
          </p:cNvPr>
          <p:cNvSpPr txBox="1"/>
          <p:nvPr/>
        </p:nvSpPr>
        <p:spPr>
          <a:xfrm>
            <a:off x="3071890" y="2746628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Es </a:t>
            </a:r>
            <a:r>
              <a:rPr lang="es-ES" dirty="0"/>
              <a:t>empática</a:t>
            </a:r>
            <a:r>
              <a:rPr lang="en-E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1EFE3F-3BAB-BD44-B93A-D64BDF95B940}"/>
              </a:ext>
            </a:extLst>
          </p:cNvPr>
          <p:cNvSpPr txBox="1"/>
          <p:nvPr/>
        </p:nvSpPr>
        <p:spPr>
          <a:xfrm>
            <a:off x="1993552" y="5035739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Sabe trabajar con </a:t>
            </a:r>
            <a:r>
              <a:rPr lang="es-ES" dirty="0"/>
              <a:t>público</a:t>
            </a:r>
            <a:r>
              <a:rPr lang="en-E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25FD9E-9DA4-7846-AFAE-735087D713AC}"/>
              </a:ext>
            </a:extLst>
          </p:cNvPr>
          <p:cNvSpPr txBox="1"/>
          <p:nvPr/>
        </p:nvSpPr>
        <p:spPr>
          <a:xfrm>
            <a:off x="714352" y="3694331"/>
            <a:ext cx="506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Esta acostumbrada a trabajar bajo </a:t>
            </a:r>
            <a:r>
              <a:rPr lang="es-ES" dirty="0"/>
              <a:t>presión</a:t>
            </a:r>
            <a:r>
              <a:rPr lang="en-E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EA36A1-BFED-A540-BE8C-BD8A0A6627FD}"/>
              </a:ext>
            </a:extLst>
          </p:cNvPr>
          <p:cNvSpPr txBox="1"/>
          <p:nvPr/>
        </p:nvSpPr>
        <p:spPr>
          <a:xfrm>
            <a:off x="3983496" y="6163684"/>
            <a:ext cx="18934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 dirty="0"/>
              <a:t>Fuente: </a:t>
            </a:r>
            <a:r>
              <a:rPr lang="en-GB" sz="1000" dirty="0"/>
              <a:t>INE. </a:t>
            </a:r>
            <a:r>
              <a:rPr lang="en-GB" sz="1000" dirty="0" err="1"/>
              <a:t>Datos</a:t>
            </a:r>
            <a:r>
              <a:rPr lang="en-GB" sz="1000" dirty="0"/>
              <a:t> del 2020 </a:t>
            </a:r>
            <a:endParaRPr lang="en-ES" sz="1000" dirty="0"/>
          </a:p>
        </p:txBody>
      </p:sp>
      <p:pic>
        <p:nvPicPr>
          <p:cNvPr id="18" name="Graphic 17" descr="Scales of justice">
            <a:extLst>
              <a:ext uri="{FF2B5EF4-FFF2-40B4-BE49-F238E27FC236}">
                <a16:creationId xmlns:a16="http://schemas.microsoft.com/office/drawing/2014/main" id="{AFB6551C-D292-D744-B97B-E30F99A548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925" y="5220404"/>
            <a:ext cx="1120757" cy="112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32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9" y="1257848"/>
            <a:ext cx="4429125" cy="1293028"/>
          </a:xfrm>
        </p:spPr>
        <p:txBody>
          <a:bodyPr>
            <a:normAutofit fontScale="90000"/>
          </a:bodyPr>
          <a:lstStyle/>
          <a:p>
            <a:r>
              <a:rPr lang="en-ES" sz="3000" dirty="0"/>
              <a:t>Razones por las cuales dejan el trabajo en hosteleria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51A183-C44E-3C4F-83CF-9580FB8DA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019" y="257742"/>
            <a:ext cx="6989818" cy="64430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FB9797-086A-4541-8DA0-B615E58E0B17}"/>
              </a:ext>
            </a:extLst>
          </p:cNvPr>
          <p:cNvSpPr txBox="1"/>
          <p:nvPr/>
        </p:nvSpPr>
        <p:spPr>
          <a:xfrm>
            <a:off x="1415994" y="6214235"/>
            <a:ext cx="3629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000" dirty="0"/>
              <a:t>Fuente: Encuesta realizada en LinkedIn por Ostelea sobre las razones por las cuales dejarias la hosteleria.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B65FF4-F6EC-DB46-915A-147D9644B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8592" y="914150"/>
            <a:ext cx="1497733" cy="8424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A1317B-F5A9-AE40-8332-1AC259567923}"/>
              </a:ext>
            </a:extLst>
          </p:cNvPr>
          <p:cNvSpPr txBox="1"/>
          <p:nvPr/>
        </p:nvSpPr>
        <p:spPr>
          <a:xfrm>
            <a:off x="1531" y="6193007"/>
            <a:ext cx="14977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900" dirty="0">
                <a:hlinkClick r:id="rId6" tooltip="https://www.newgrounds.com/art/view/wappa/lupin-run-test"/>
              </a:rPr>
              <a:t>This Photo</a:t>
            </a:r>
            <a:r>
              <a:rPr lang="en-ES" sz="900" dirty="0"/>
              <a:t> by Unknown Author is licensed under </a:t>
            </a:r>
            <a:r>
              <a:rPr lang="en-ES" sz="900" dirty="0">
                <a:hlinkClick r:id="rId7" tooltip="https://creativecommons.org/licenses/by-sa/3.0/"/>
              </a:rPr>
              <a:t>CC BY-SA</a:t>
            </a:r>
            <a:endParaRPr lang="en-ES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FF3638-C95C-A445-8604-A9423F5E5F8F}"/>
              </a:ext>
            </a:extLst>
          </p:cNvPr>
          <p:cNvSpPr txBox="1"/>
          <p:nvPr/>
        </p:nvSpPr>
        <p:spPr>
          <a:xfrm>
            <a:off x="750397" y="3438388"/>
            <a:ext cx="4093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Falta de empatía, de compasión, de respuestas maduras, de dialogo, de verdaderos lideres, de comprensión…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761900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ES" dirty="0"/>
              <a:t>ecomendaciones para sofia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EE6803-858F-0A48-A5DC-C0C160FE6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37" y="2851784"/>
            <a:ext cx="8758238" cy="57806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ES" sz="4000" dirty="0"/>
              <a:t>¿Estudiar Data Science </a:t>
            </a:r>
          </a:p>
          <a:p>
            <a:pPr marL="0" indent="0" algn="ctr">
              <a:buNone/>
            </a:pPr>
            <a:r>
              <a:rPr lang="en-ES" sz="4000" dirty="0"/>
              <a:t>en The Bridge?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0FEF0-1E9C-F049-B0D3-B598F705C20C}"/>
              </a:ext>
            </a:extLst>
          </p:cNvPr>
          <p:cNvSpPr txBox="1"/>
          <p:nvPr/>
        </p:nvSpPr>
        <p:spPr>
          <a:xfrm>
            <a:off x="9401175" y="601503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Gracias!!!</a:t>
            </a:r>
          </a:p>
        </p:txBody>
      </p:sp>
    </p:spTree>
    <p:extLst>
      <p:ext uri="{BB962C8B-B14F-4D97-AF65-F5344CB8AC3E}">
        <p14:creationId xmlns:p14="http://schemas.microsoft.com/office/powerpoint/2010/main" val="3397519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FUENTES DE DOCUMENTACION</a:t>
            </a:r>
            <a:endParaRPr lang="en-ES" dirty="0"/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 descr="INE. Instituto Nacional de Estadística">
            <a:extLst>
              <a:ext uri="{FF2B5EF4-FFF2-40B4-BE49-F238E27FC236}">
                <a16:creationId xmlns:a16="http://schemas.microsoft.com/office/drawing/2014/main" id="{9A2B372F-5FD0-D149-8F12-1A765D016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81" y="2186284"/>
            <a:ext cx="3112185" cy="129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Sustainability: Noticias de sostenibilidad">
            <a:extLst>
              <a:ext uri="{FF2B5EF4-FFF2-40B4-BE49-F238E27FC236}">
                <a16:creationId xmlns:a16="http://schemas.microsoft.com/office/drawing/2014/main" id="{62904816-2D69-B54B-B34D-F2F54C289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33"/>
          <a:stretch/>
        </p:blipFill>
        <p:spPr bwMode="auto">
          <a:xfrm>
            <a:off x="3627313" y="4590749"/>
            <a:ext cx="4418262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 descr="Cycling Friendly integrará la conectividad con TravelgateX en su nuevo  metabuscador | Nota de prensa en Hosteltur">
            <a:extLst>
              <a:ext uri="{FF2B5EF4-FFF2-40B4-BE49-F238E27FC236}">
                <a16:creationId xmlns:a16="http://schemas.microsoft.com/office/drawing/2014/main" id="{09B84827-2550-2E49-ACE9-02BAB222B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7"/>
          <a:stretch/>
        </p:blipFill>
        <p:spPr bwMode="auto">
          <a:xfrm>
            <a:off x="8237996" y="4718833"/>
            <a:ext cx="371136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Noticias de turismo para profesionales y empresas turísticas | Hosteltur">
            <a:extLst>
              <a:ext uri="{FF2B5EF4-FFF2-40B4-BE49-F238E27FC236}">
                <a16:creationId xmlns:a16="http://schemas.microsoft.com/office/drawing/2014/main" id="{CD0888B2-C3DC-F94F-A543-4EB8FD299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5" b="30688"/>
          <a:stretch/>
        </p:blipFill>
        <p:spPr bwMode="auto">
          <a:xfrm>
            <a:off x="8984464" y="3429000"/>
            <a:ext cx="2540000" cy="98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6" name="Picture 10" descr="unwto - ContactInBio">
            <a:extLst>
              <a:ext uri="{FF2B5EF4-FFF2-40B4-BE49-F238E27FC236}">
                <a16:creationId xmlns:a16="http://schemas.microsoft.com/office/drawing/2014/main" id="{44B1FC85-FCF9-E241-B49F-2A6379345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36" y="3954860"/>
            <a:ext cx="2771106" cy="252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8" name="Picture 12" descr="UNdata">
            <a:extLst>
              <a:ext uri="{FF2B5EF4-FFF2-40B4-BE49-F238E27FC236}">
                <a16:creationId xmlns:a16="http://schemas.microsoft.com/office/drawing/2014/main" id="{5EC8A2A4-51B9-1F49-8BB9-989282AB4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0" y="1920387"/>
            <a:ext cx="3213100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0" name="Picture 14" descr="Epdata - Home | Facebook">
            <a:extLst>
              <a:ext uri="{FF2B5EF4-FFF2-40B4-BE49-F238E27FC236}">
                <a16:creationId xmlns:a16="http://schemas.microsoft.com/office/drawing/2014/main" id="{342FE270-7944-5D46-8FF6-4B9E86BE7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091" y="2843213"/>
            <a:ext cx="3368704" cy="153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915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hipótesis</a:t>
            </a:r>
            <a:r>
              <a:rPr lang="en-US" dirty="0"/>
              <a:t> </a:t>
            </a:r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6247-0793-5A42-84E9-0B0970DB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1293028"/>
          </a:xfrm>
        </p:spPr>
        <p:txBody>
          <a:bodyPr>
            <a:noAutofit/>
          </a:bodyPr>
          <a:lstStyle/>
          <a:p>
            <a:r>
              <a:rPr lang="es-ES" sz="2500" dirty="0"/>
              <a:t>El personal contratado en Hostelería ha bajado en relación a la ocupación hotelera y al ADR, </a:t>
            </a:r>
          </a:p>
          <a:p>
            <a:r>
              <a:rPr lang="es-ES" sz="2500" dirty="0"/>
              <a:t>Y los </a:t>
            </a:r>
            <a:r>
              <a:rPr lang="es-ES" sz="2500" dirty="0" err="1"/>
              <a:t>ERTEs</a:t>
            </a:r>
            <a:r>
              <a:rPr lang="es-ES" sz="2500" dirty="0"/>
              <a:t> no justifican esta bajada de empleados, </a:t>
            </a:r>
          </a:p>
          <a:p>
            <a:r>
              <a:rPr lang="es-ES" sz="2500" dirty="0"/>
              <a:t>a su vez se han incrementado el personal contratado en otros sectores.</a:t>
            </a:r>
            <a:endParaRPr lang="en-ES" sz="2500" dirty="0"/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605B38-E585-434B-81A1-8C2B9E5CABB8}"/>
              </a:ext>
            </a:extLst>
          </p:cNvPr>
          <p:cNvSpPr txBox="1"/>
          <p:nvPr/>
        </p:nvSpPr>
        <p:spPr>
          <a:xfrm>
            <a:off x="6215063" y="5724295"/>
            <a:ext cx="323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latin typeface="American Typewriter" panose="02090604020004020304" pitchFamily="18" charset="77"/>
              </a:rPr>
              <a:t>ADR = </a:t>
            </a:r>
            <a:r>
              <a:rPr lang="en-GB" dirty="0">
                <a:latin typeface="American Typewriter" panose="02090604020004020304" pitchFamily="18" charset="77"/>
              </a:rPr>
              <a:t>Average Daily Rate / </a:t>
            </a:r>
          </a:p>
          <a:p>
            <a:r>
              <a:rPr lang="en-GB" dirty="0">
                <a:latin typeface="American Typewriter" panose="02090604020004020304" pitchFamily="18" charset="77"/>
              </a:rPr>
              <a:t>             Tarifa Media Día      </a:t>
            </a:r>
            <a:endParaRPr lang="en-ES" dirty="0">
              <a:latin typeface="American Typewriter" panose="02090604020004020304" pitchFamily="18" charset="77"/>
            </a:endParaRPr>
          </a:p>
        </p:txBody>
      </p:sp>
      <p:pic>
        <p:nvPicPr>
          <p:cNvPr id="7" name="Graphic 6" descr="Coins">
            <a:extLst>
              <a:ext uri="{FF2B5EF4-FFF2-40B4-BE49-F238E27FC236}">
                <a16:creationId xmlns:a16="http://schemas.microsoft.com/office/drawing/2014/main" id="{E337897A-F708-5C4E-A6FC-CA8DD0A1C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6437" y="5590260"/>
            <a:ext cx="914400" cy="914400"/>
          </a:xfrm>
          <a:prstGeom prst="rect">
            <a:avLst/>
          </a:prstGeom>
        </p:spPr>
      </p:pic>
      <p:pic>
        <p:nvPicPr>
          <p:cNvPr id="9" name="Graphic 8" descr="Euro">
            <a:extLst>
              <a:ext uri="{FF2B5EF4-FFF2-40B4-BE49-F238E27FC236}">
                <a16:creationId xmlns:a16="http://schemas.microsoft.com/office/drawing/2014/main" id="{DD4ED668-228A-A942-B23D-37F08ECB34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2262" y="5584818"/>
            <a:ext cx="773124" cy="77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83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Trabajar en HOsteleria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16247-0793-5A42-84E9-0B0970DB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594" y="2344678"/>
            <a:ext cx="3443288" cy="4024125"/>
          </a:xfrm>
        </p:spPr>
        <p:txBody>
          <a:bodyPr/>
          <a:lstStyle/>
          <a:p>
            <a:r>
              <a:rPr lang="es-ES" dirty="0"/>
              <a:t>52 días de vacaciones al año según convenio</a:t>
            </a:r>
            <a:endParaRPr lang="en-ES" dirty="0"/>
          </a:p>
          <a:p>
            <a:r>
              <a:rPr lang="es-ES" dirty="0"/>
              <a:t>Descuentos para Hoteles de la Cadena</a:t>
            </a:r>
            <a:endParaRPr lang="en-ES" dirty="0"/>
          </a:p>
          <a:p>
            <a:r>
              <a:rPr lang="es-ES" dirty="0"/>
              <a:t>Descuentos en F&amp;B en restaurantes de otros Hoteles</a:t>
            </a:r>
            <a:endParaRPr lang="en-ES" dirty="0"/>
          </a:p>
          <a:p>
            <a:r>
              <a:rPr lang="es-ES" dirty="0"/>
              <a:t>3 Bloques de vacaciones de 15-20 días </a:t>
            </a:r>
            <a:endParaRPr lang="en-ES" dirty="0"/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1D35FC-20D5-F941-A53B-5CE0DA5C0AA7}"/>
              </a:ext>
            </a:extLst>
          </p:cNvPr>
          <p:cNvSpPr txBox="1">
            <a:spLocks/>
          </p:cNvSpPr>
          <p:nvPr/>
        </p:nvSpPr>
        <p:spPr>
          <a:xfrm>
            <a:off x="8062912" y="2321824"/>
            <a:ext cx="3443288" cy="4024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Trabaja fiestas y fines de semana</a:t>
            </a:r>
            <a:endParaRPr lang="en-ES" dirty="0"/>
          </a:p>
          <a:p>
            <a:r>
              <a:rPr lang="es-ES" dirty="0"/>
              <a:t>Posiblemente tenga un fin de semana libre al mes y trabaja Navidad y/o Fin de Año </a:t>
            </a:r>
            <a:endParaRPr lang="en-ES" dirty="0"/>
          </a:p>
          <a:p>
            <a:r>
              <a:rPr lang="en-ES" dirty="0"/>
              <a:t>Trabaja de pie </a:t>
            </a:r>
            <a:r>
              <a:rPr lang="es-ES" dirty="0"/>
              <a:t>su jornada de 8 horas (min.)</a:t>
            </a:r>
            <a:endParaRPr lang="en-ES" dirty="0"/>
          </a:p>
          <a:p>
            <a:r>
              <a:rPr lang="es-ES" dirty="0"/>
              <a:t>Trabaja de 6 a 7 días seguidos</a:t>
            </a:r>
            <a:endParaRPr lang="en-ES" dirty="0"/>
          </a:p>
        </p:txBody>
      </p:sp>
      <p:pic>
        <p:nvPicPr>
          <p:cNvPr id="22532" name="Picture 4" descr="Cómo es trabajar de Recepcionista de hotel? Que hace, estudiar y sueldo">
            <a:extLst>
              <a:ext uri="{FF2B5EF4-FFF2-40B4-BE49-F238E27FC236}">
                <a16:creationId xmlns:a16="http://schemas.microsoft.com/office/drawing/2014/main" id="{4C50287B-11CB-5841-A209-AD20A9429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18" y="2057401"/>
            <a:ext cx="254142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A69640-8C19-544B-9853-B828DDA9D6D9}"/>
              </a:ext>
            </a:extLst>
          </p:cNvPr>
          <p:cNvSpPr txBox="1"/>
          <p:nvPr/>
        </p:nvSpPr>
        <p:spPr>
          <a:xfrm>
            <a:off x="1952537" y="2017132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Sofía</a:t>
            </a:r>
            <a:r>
              <a:rPr lang="en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4750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665" y="25012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GB" sz="3000" dirty="0"/>
              <a:t>P</a:t>
            </a:r>
            <a:r>
              <a:rPr lang="en-ES" sz="3000" dirty="0"/>
              <a:t>eriodo de reflexion de sofia durante la Pandemia (3-6 meses) 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B9E812-4FD4-454B-9D65-E03A5930B962}"/>
              </a:ext>
            </a:extLst>
          </p:cNvPr>
          <p:cNvSpPr txBox="1"/>
          <p:nvPr/>
        </p:nvSpPr>
        <p:spPr>
          <a:xfrm>
            <a:off x="1163724" y="2097538"/>
            <a:ext cx="487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Etapas</a:t>
            </a:r>
            <a:r>
              <a:rPr lang="en-GB" dirty="0"/>
              <a:t> del </a:t>
            </a:r>
            <a:r>
              <a:rPr lang="en-GB" dirty="0" err="1"/>
              <a:t>proceso</a:t>
            </a:r>
            <a:r>
              <a:rPr lang="en-GB" dirty="0"/>
              <a:t> de </a:t>
            </a:r>
            <a:r>
              <a:rPr lang="en-GB" dirty="0" err="1"/>
              <a:t>duelo</a:t>
            </a:r>
            <a:r>
              <a:rPr lang="en-GB" dirty="0"/>
              <a:t> - Kubler Ross</a:t>
            </a:r>
            <a:endParaRPr lang="en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6454-EFF9-4D45-B3B5-1A0F947C1E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3" t="5172" r="737" b="4604"/>
          <a:stretch/>
        </p:blipFill>
        <p:spPr>
          <a:xfrm>
            <a:off x="685799" y="2614619"/>
            <a:ext cx="5829301" cy="32432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8E9E0D-0029-8348-9644-8CD36A187E5F}"/>
              </a:ext>
            </a:extLst>
          </p:cNvPr>
          <p:cNvSpPr txBox="1"/>
          <p:nvPr/>
        </p:nvSpPr>
        <p:spPr>
          <a:xfrm>
            <a:off x="685799" y="6011598"/>
            <a:ext cx="2595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 dirty="0"/>
              <a:t>Fuente: </a:t>
            </a:r>
            <a:r>
              <a:rPr lang="en-GB" sz="1000" dirty="0"/>
              <a:t>https://</a:t>
            </a:r>
            <a:r>
              <a:rPr lang="en-GB" sz="1000" dirty="0" err="1"/>
              <a:t>youtu.be</a:t>
            </a:r>
            <a:r>
              <a:rPr lang="en-GB" sz="1000" dirty="0"/>
              <a:t>/zXw8rYM9Jcg</a:t>
            </a:r>
            <a:endParaRPr lang="en-ES" sz="1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530951-E0B6-6147-B6F2-5126FC404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556" y="2384999"/>
            <a:ext cx="2939467" cy="17002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0F7BD1-7CB4-8E48-B814-35536FD144FC}"/>
              </a:ext>
            </a:extLst>
          </p:cNvPr>
          <p:cNvSpPr txBox="1"/>
          <p:nvPr/>
        </p:nvSpPr>
        <p:spPr>
          <a:xfrm>
            <a:off x="7200900" y="5387399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Upskilling</a:t>
            </a:r>
            <a:endParaRPr lang="en-E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4A067E-AEF1-DA48-902D-28C64F3FE992}"/>
              </a:ext>
            </a:extLst>
          </p:cNvPr>
          <p:cNvSpPr txBox="1"/>
          <p:nvPr/>
        </p:nvSpPr>
        <p:spPr>
          <a:xfrm>
            <a:off x="8502525" y="5528143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Reskilling</a:t>
            </a:r>
            <a:endParaRPr lang="en-E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E5E3F4-0324-4346-991F-C41C6C6ED101}"/>
              </a:ext>
            </a:extLst>
          </p:cNvPr>
          <p:cNvSpPr txBox="1"/>
          <p:nvPr/>
        </p:nvSpPr>
        <p:spPr>
          <a:xfrm>
            <a:off x="6792214" y="6043487"/>
            <a:ext cx="26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Transformacion Digital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D02C8B-1BA2-FE4F-87C5-D50142CCAAAC}"/>
              </a:ext>
            </a:extLst>
          </p:cNvPr>
          <p:cNvSpPr txBox="1"/>
          <p:nvPr/>
        </p:nvSpPr>
        <p:spPr>
          <a:xfrm>
            <a:off x="9329789" y="4586279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Cocina en casa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A7212-781E-0F40-9D3D-C62F9E35996C}"/>
              </a:ext>
            </a:extLst>
          </p:cNvPr>
          <p:cNvSpPr txBox="1"/>
          <p:nvPr/>
        </p:nvSpPr>
        <p:spPr>
          <a:xfrm>
            <a:off x="6654116" y="4316964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Tiempo con la Familia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AD3606-B409-3E4C-9F2C-D397CE6410DC}"/>
              </a:ext>
            </a:extLst>
          </p:cNvPr>
          <p:cNvSpPr txBox="1"/>
          <p:nvPr/>
        </p:nvSpPr>
        <p:spPr>
          <a:xfrm>
            <a:off x="6615109" y="4870961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Cambio de dinamica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927488-9DB3-2D4C-A6B6-8EC35E6D4B44}"/>
              </a:ext>
            </a:extLst>
          </p:cNvPr>
          <p:cNvSpPr txBox="1"/>
          <p:nvPr/>
        </p:nvSpPr>
        <p:spPr>
          <a:xfrm>
            <a:off x="10130792" y="4131158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DIY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B6AE1E-E4A9-D34C-B658-700DCCCFF633}"/>
              </a:ext>
            </a:extLst>
          </p:cNvPr>
          <p:cNvSpPr txBox="1"/>
          <p:nvPr/>
        </p:nvSpPr>
        <p:spPr>
          <a:xfrm>
            <a:off x="9279257" y="5073065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Apreciacion del Tiempo</a:t>
            </a:r>
          </a:p>
        </p:txBody>
      </p:sp>
    </p:spTree>
    <p:extLst>
      <p:ext uri="{BB962C8B-B14F-4D97-AF65-F5344CB8AC3E}">
        <p14:creationId xmlns:p14="http://schemas.microsoft.com/office/powerpoint/2010/main" val="240868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131" y="211560"/>
            <a:ext cx="7777169" cy="1100139"/>
          </a:xfrm>
        </p:spPr>
        <p:txBody>
          <a:bodyPr>
            <a:normAutofit/>
          </a:bodyPr>
          <a:lstStyle/>
          <a:p>
            <a:r>
              <a:rPr lang="en-ES" sz="3000" dirty="0"/>
              <a:t>Situacion de los hoteles en madrid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7D2635-83B6-7443-9E36-2B70F5111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52" y="3793406"/>
            <a:ext cx="5939023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293344-359A-DF42-9E0E-34F66A897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667" y="1457915"/>
            <a:ext cx="5853056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57594E-A536-A342-B1C8-EB9898071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552" y="1457915"/>
            <a:ext cx="5939024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99BDCA-7420-2F44-9E6B-2BBF91841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668" y="3793406"/>
            <a:ext cx="5853056" cy="23354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74110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131" y="211560"/>
            <a:ext cx="7777169" cy="1100139"/>
          </a:xfrm>
        </p:spPr>
        <p:txBody>
          <a:bodyPr>
            <a:normAutofit/>
          </a:bodyPr>
          <a:lstStyle/>
          <a:p>
            <a:r>
              <a:rPr lang="en-ES" sz="3000" dirty="0"/>
              <a:t>Situacion de los hoteles en madrid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7D2635-83B6-7443-9E36-2B70F5111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52" y="3793406"/>
            <a:ext cx="5939023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293344-359A-DF42-9E0E-34F66A897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667" y="1457915"/>
            <a:ext cx="5853056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57594E-A536-A342-B1C8-EB9898071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552" y="1457915"/>
            <a:ext cx="5939024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99BDCA-7420-2F44-9E6B-2BBF91841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668" y="3793406"/>
            <a:ext cx="5853056" cy="23354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E37A35-D1A9-D94F-ADDF-52A7F5D7492F}"/>
              </a:ext>
            </a:extLst>
          </p:cNvPr>
          <p:cNvCxnSpPr>
            <a:cxnSpLocks/>
          </p:cNvCxnSpPr>
          <p:nvPr/>
        </p:nvCxnSpPr>
        <p:spPr>
          <a:xfrm>
            <a:off x="6472238" y="4171952"/>
            <a:ext cx="5463909" cy="0"/>
          </a:xfrm>
          <a:prstGeom prst="line">
            <a:avLst/>
          </a:prstGeom>
          <a:ln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D93F2E-D5E4-E24E-8786-3F590AEC0454}"/>
              </a:ext>
            </a:extLst>
          </p:cNvPr>
          <p:cNvCxnSpPr>
            <a:cxnSpLocks/>
          </p:cNvCxnSpPr>
          <p:nvPr/>
        </p:nvCxnSpPr>
        <p:spPr>
          <a:xfrm>
            <a:off x="6424606" y="5253042"/>
            <a:ext cx="5463909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16D50E-2293-F246-AFAA-23A34A5E6C7A}"/>
              </a:ext>
            </a:extLst>
          </p:cNvPr>
          <p:cNvCxnSpPr>
            <a:cxnSpLocks/>
          </p:cNvCxnSpPr>
          <p:nvPr/>
        </p:nvCxnSpPr>
        <p:spPr>
          <a:xfrm>
            <a:off x="6324594" y="3195620"/>
            <a:ext cx="5563921" cy="0"/>
          </a:xfrm>
          <a:prstGeom prst="line">
            <a:avLst/>
          </a:prstGeom>
          <a:ln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7D30BF-795D-0B4C-95B7-71D518A447C8}"/>
              </a:ext>
            </a:extLst>
          </p:cNvPr>
          <p:cNvCxnSpPr>
            <a:cxnSpLocks/>
          </p:cNvCxnSpPr>
          <p:nvPr/>
        </p:nvCxnSpPr>
        <p:spPr>
          <a:xfrm>
            <a:off x="6348403" y="1876381"/>
            <a:ext cx="5563921" cy="0"/>
          </a:xfrm>
          <a:prstGeom prst="line">
            <a:avLst/>
          </a:prstGeom>
          <a:ln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BB6C11-A764-754B-B941-07AE2F805634}"/>
              </a:ext>
            </a:extLst>
          </p:cNvPr>
          <p:cNvCxnSpPr/>
          <p:nvPr/>
        </p:nvCxnSpPr>
        <p:spPr>
          <a:xfrm>
            <a:off x="8815388" y="1885950"/>
            <a:ext cx="0" cy="1309670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093CA0-C76E-404C-ACBF-60E33F14DFEB}"/>
              </a:ext>
            </a:extLst>
          </p:cNvPr>
          <p:cNvCxnSpPr>
            <a:cxnSpLocks/>
          </p:cNvCxnSpPr>
          <p:nvPr/>
        </p:nvCxnSpPr>
        <p:spPr>
          <a:xfrm>
            <a:off x="8872540" y="4171952"/>
            <a:ext cx="0" cy="1081090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99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2FAF-C7D1-D649-A6AC-F5F35F14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131" y="211560"/>
            <a:ext cx="7777169" cy="1100139"/>
          </a:xfrm>
        </p:spPr>
        <p:txBody>
          <a:bodyPr>
            <a:normAutofit/>
          </a:bodyPr>
          <a:lstStyle/>
          <a:p>
            <a:r>
              <a:rPr lang="en-ES" sz="3000" dirty="0"/>
              <a:t>Situacion de los hoteles en madrid</a:t>
            </a:r>
          </a:p>
        </p:txBody>
      </p:sp>
      <p:pic>
        <p:nvPicPr>
          <p:cNvPr id="4" name="Picture 1" descr="The Bridge | Digital Talent Accelerator: Alumni and Graduates | LinkedIn">
            <a:extLst>
              <a:ext uri="{FF2B5EF4-FFF2-40B4-BE49-F238E27FC236}">
                <a16:creationId xmlns:a16="http://schemas.microsoft.com/office/drawing/2014/main" id="{BC5FDA2B-C98E-A641-89E3-8916D2B7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04" b="26239"/>
          <a:stretch>
            <a:fillRect/>
          </a:stretch>
        </p:blipFill>
        <p:spPr bwMode="auto">
          <a:xfrm>
            <a:off x="0" y="186305"/>
            <a:ext cx="2507565" cy="5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7D2635-83B6-7443-9E36-2B70F5111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52" y="3793406"/>
            <a:ext cx="5939023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293344-359A-DF42-9E0E-34F66A897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57915"/>
            <a:ext cx="5853056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57594E-A536-A342-B1C8-EB9898071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552" y="1457915"/>
            <a:ext cx="5939024" cy="23354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99BDCA-7420-2F44-9E6B-2BBF91841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668" y="3793406"/>
            <a:ext cx="5853056" cy="23354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38" name="Frame 37">
            <a:extLst>
              <a:ext uri="{FF2B5EF4-FFF2-40B4-BE49-F238E27FC236}">
                <a16:creationId xmlns:a16="http://schemas.microsoft.com/office/drawing/2014/main" id="{C0CFC24A-CF51-DE42-B25D-CDD18E4F1CE5}"/>
              </a:ext>
            </a:extLst>
          </p:cNvPr>
          <p:cNvSpPr/>
          <p:nvPr/>
        </p:nvSpPr>
        <p:spPr>
          <a:xfrm>
            <a:off x="9244015" y="1685925"/>
            <a:ext cx="2457450" cy="1961265"/>
          </a:xfrm>
          <a:prstGeom prst="frame">
            <a:avLst>
              <a:gd name="adj1" fmla="val 2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0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11556</TotalTime>
  <Words>667</Words>
  <Application>Microsoft Macintosh PowerPoint</Application>
  <PresentationFormat>Widescreen</PresentationFormat>
  <Paragraphs>104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American Typewriter</vt:lpstr>
      <vt:lpstr>Arial</vt:lpstr>
      <vt:lpstr>Century Gothic</vt:lpstr>
      <vt:lpstr>Wingdings</vt:lpstr>
      <vt:lpstr>Vapor Trail</vt:lpstr>
      <vt:lpstr>Huida del talento  y falta de Personal,  en EL Sector hostelero  post-COVID</vt:lpstr>
      <vt:lpstr>Realidad latente</vt:lpstr>
      <vt:lpstr>FUENTES DE DOCUMENTACION</vt:lpstr>
      <vt:lpstr>hipótesis </vt:lpstr>
      <vt:lpstr>Trabajar en HOsteleria</vt:lpstr>
      <vt:lpstr>Periodo de reflexion de sofia durante la Pandemia (3-6 meses) </vt:lpstr>
      <vt:lpstr>Situacion de los hoteles en madrid</vt:lpstr>
      <vt:lpstr>Situacion de los hoteles en madrid</vt:lpstr>
      <vt:lpstr>Situacion de los hoteles en madrid</vt:lpstr>
      <vt:lpstr>Turistas que vienen a madrid</vt:lpstr>
      <vt:lpstr>Turistas que vienen a madrid</vt:lpstr>
      <vt:lpstr>Situacion de los hoteles en madrid</vt:lpstr>
      <vt:lpstr>Altas laborales en Madrid segun sectores de hosteleria </vt:lpstr>
      <vt:lpstr>hipótesis  </vt:lpstr>
      <vt:lpstr>Situacion de los hoteles en madrid</vt:lpstr>
      <vt:lpstr>Situacion de los hoteles en madrid</vt:lpstr>
      <vt:lpstr>hipótesis  </vt:lpstr>
      <vt:lpstr>Ertes y despidos durante covid</vt:lpstr>
      <vt:lpstr>Situacion de los hoteles en madrid</vt:lpstr>
      <vt:lpstr>hipótesis  </vt:lpstr>
      <vt:lpstr>PowerPoint Presentation</vt:lpstr>
      <vt:lpstr>hipótesis  </vt:lpstr>
      <vt:lpstr>Porque se iria  SOFIA?</vt:lpstr>
      <vt:lpstr>A donde ha ido Sofia?</vt:lpstr>
      <vt:lpstr>Razones por las cuales dejan el trabajo en hosteleria</vt:lpstr>
      <vt:lpstr>Recomendaciones para sofia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Huida del talento  y falta de Personal,  en la hostelería post-COVID  </dc:title>
  <dc:creator>Microsoft Office User</dc:creator>
  <cp:lastModifiedBy>Microsoft Office User</cp:lastModifiedBy>
  <cp:revision>33</cp:revision>
  <dcterms:created xsi:type="dcterms:W3CDTF">2021-10-19T06:31:00Z</dcterms:created>
  <dcterms:modified xsi:type="dcterms:W3CDTF">2021-10-27T07:07:29Z</dcterms:modified>
</cp:coreProperties>
</file>